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32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A2BF7C-0A1F-4591-B413-F6A77B8214B6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0147D356-AAD9-4277-A39A-5B71D210C243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C5F078AA-2D9B-445B-9E23-210BAFE71AB2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1DAF9403-C743-4D18-A775-6E82AF2CFAB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3E544A94-F6EE-400D-9166-69828046A279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A53C2836-A486-461B-BAD3-6C19E8D03B28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2DF267EE-BC15-4073-A5A6-7E1B7626CA85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D5CD9760-56CB-4A9E-BA80-A2E2C89C629F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DB256E1D-D8ED-4D0E-982B-E775CE61F0AD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ADEC81DD-F216-4DB5-8BC9-A7D082B53011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8822C598-5259-4FAD-8102-5F79AA8CC75D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95155583-CCBC-43C1-BBFF-6D547132B92E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20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46111AAD-F456-44BC-A965-C1CD745F7827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81614AE0-A54E-430C-9F19-7557E5E2D186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21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9BB88460-1125-4067-8612-8BB3819A34DC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22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8DB243E9-8919-44D0-8D2D-2078A18A5976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23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10AB4B90-657D-478A-92BC-04EC879542A8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24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7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A89482DF-A180-4A43-9508-5D2DB6649147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25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38863" cy="3452813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41783E41-59B6-4F2F-BF4D-DD9D67E420EA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86B6B70D-68DA-45DD-BF52-965DFA38C6BC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9F068D81-4C68-43A6-AFB5-D3D799B7B112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AB3B78CE-39BA-4732-9AF0-FC33B8DCBD5D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7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DD00E6C8-2EBA-4EF9-98A2-9BDA38A93268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2916163B-A40E-4025-ACB2-AA9CD9142F14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520" y="1279440"/>
            <a:ext cx="6139440" cy="345348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280" cy="4028760"/>
          </a:xfrm>
          <a:prstGeom prst="rect">
            <a:avLst/>
          </a:prstGeom>
        </p:spPr>
        <p:txBody>
          <a:bodyPr lIns="99000" tIns="49680" rIns="99000" bIns="4968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4021200" y="9721080"/>
            <a:ext cx="3075120" cy="51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9000" tIns="49680" rIns="99000" bIns="49680" anchor="b"/>
          <a:lstStyle/>
          <a:p>
            <a:pPr algn="r">
              <a:lnSpc>
                <a:spcPct val="100000"/>
              </a:lnSpc>
            </a:pPr>
            <a:fld id="{B99AF4EC-D843-4E60-A416-F4B5A06AAD8D}" type="slidenum">
              <a:rPr lang="en-US" sz="1300" b="0" strike="noStrike" spc="-1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3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5876640" y="3275280"/>
            <a:ext cx="437400" cy="30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13197ADE-37F5-418A-AE52-8C2B487CAB5B}" type="slidenum">
              <a:rPr lang="en-US" sz="2000" b="0" strike="noStrike" spc="-1">
                <a:solidFill>
                  <a:srgbClr val="FFFFFF"/>
                </a:solidFill>
                <a:latin typeface="Arial"/>
                <a:ea typeface="Arial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pic>
        <p:nvPicPr>
          <p:cNvPr id="5" name="Shape 60"/>
          <p:cNvPicPr/>
          <p:nvPr/>
        </p:nvPicPr>
        <p:blipFill>
          <a:blip r:embed="rId14"/>
          <a:stretch/>
        </p:blipFill>
        <p:spPr>
          <a:xfrm>
            <a:off x="785520" y="1190160"/>
            <a:ext cx="2439720" cy="80532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876640" y="327528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583E0202-2BE6-448E-A47E-8288BCEE1A3D}" type="slidenum"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5876640" y="327528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90ABBA11-3ECF-464A-ACCC-9560AA76CF52}" type="slidenum"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42" name="Line 3"/>
          <p:cNvSpPr/>
          <p:nvPr/>
        </p:nvSpPr>
        <p:spPr>
          <a:xfrm flipH="1">
            <a:off x="806760" y="1290240"/>
            <a:ext cx="10546920" cy="17280"/>
          </a:xfrm>
          <a:prstGeom prst="line">
            <a:avLst/>
          </a:prstGeom>
          <a:ln w="31680" cap="rnd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4"/>
          <p:cNvSpPr/>
          <p:nvPr/>
        </p:nvSpPr>
        <p:spPr>
          <a:xfrm>
            <a:off x="198360" y="6478560"/>
            <a:ext cx="437400" cy="182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9C1F2747-E346-45F1-83EB-89B4CE54F1FA}" type="slidenum">
              <a:rPr lang="en-US" sz="1200" b="0" strike="noStrike" spc="-1">
                <a:solidFill>
                  <a:srgbClr val="000000"/>
                </a:solidFill>
                <a:latin typeface="Arial Narrow Bold"/>
                <a:ea typeface="DejaVu Sans"/>
              </a:rPr>
              <a:t>‹#›</a:t>
            </a:fld>
            <a:endParaRPr lang="en-US" sz="1200" b="0" strike="noStrike" spc="-1">
              <a:latin typeface="Arial"/>
            </a:endParaRPr>
          </a:p>
        </p:txBody>
      </p:sp>
      <p:sp>
        <p:nvSpPr>
          <p:cNvPr id="44" name="Line 5"/>
          <p:cNvSpPr/>
          <p:nvPr/>
        </p:nvSpPr>
        <p:spPr>
          <a:xfrm>
            <a:off x="334080" y="6274440"/>
            <a:ext cx="11536920" cy="59400"/>
          </a:xfrm>
          <a:prstGeom prst="line">
            <a:avLst/>
          </a:prstGeom>
          <a:ln w="3240" cap="rnd">
            <a:solidFill>
              <a:srgbClr val="A6AAA9"/>
            </a:solidFill>
            <a:custDash>
              <a:ds d="4200000" sp="105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5" name="Picture 16"/>
          <p:cNvPicPr/>
          <p:nvPr/>
        </p:nvPicPr>
        <p:blipFill>
          <a:blip r:embed="rId14"/>
          <a:stretch/>
        </p:blipFill>
        <p:spPr>
          <a:xfrm>
            <a:off x="11058480" y="6445440"/>
            <a:ext cx="811800" cy="267120"/>
          </a:xfrm>
          <a:prstGeom prst="rect">
            <a:avLst/>
          </a:prstGeom>
          <a:ln>
            <a:noFill/>
          </a:ln>
        </p:spPr>
      </p:pic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25720" y="6352920"/>
            <a:ext cx="27421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fld id="{3A67FA91-E486-4D61-88F7-60A55496431E}" type="slidenum">
              <a:rPr lang="en-US" sz="1200" b="0" strike="noStrike" spc="-1">
                <a:solidFill>
                  <a:srgbClr val="8B8B8B"/>
                </a:solidFill>
                <a:latin typeface="Arial"/>
                <a:ea typeface="DejaVu Sans"/>
              </a:rPr>
              <a:t>‹#›</a:t>
            </a:fld>
            <a:endParaRPr lang="en-US" sz="1200" b="0" strike="noStrike" spc="-1">
              <a:latin typeface="Arial"/>
            </a:endParaRPr>
          </a:p>
        </p:txBody>
      </p:sp>
      <p:pic>
        <p:nvPicPr>
          <p:cNvPr id="85" name="Picture 13"/>
          <p:cNvPicPr/>
          <p:nvPr/>
        </p:nvPicPr>
        <p:blipFill>
          <a:blip r:embed="rId14"/>
          <a:stretch/>
        </p:blipFill>
        <p:spPr>
          <a:xfrm>
            <a:off x="11058480" y="6445440"/>
            <a:ext cx="811800" cy="267120"/>
          </a:xfrm>
          <a:prstGeom prst="rect">
            <a:avLst/>
          </a:prstGeom>
          <a:ln>
            <a:noFill/>
          </a:ln>
        </p:spPr>
      </p:pic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62160" y="3225240"/>
            <a:ext cx="43740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100000"/>
              </a:lnSpc>
            </a:pPr>
            <a:fld id="{2D9AA188-281D-47A0-A2C5-AEB8C21BE7D2}" type="slidenum">
              <a:rPr lang="en-US" sz="2000" b="0" strike="noStrike" spc="-1">
                <a:solidFill>
                  <a:srgbClr val="FFFFFF"/>
                </a:solidFill>
                <a:latin typeface="Arial"/>
                <a:ea typeface="DejaVu Sans"/>
              </a:rPr>
              <a:t>‹#›</a:t>
            </a:fld>
            <a:endParaRPr lang="en-US" sz="2000" b="0" strike="noStrike" spc="-1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events/6BNLqEprRIuSrBSZ8D_UGA?sc_icampaign=event_twitch-live_am_nicki-dynamodb&amp;sc_ichannel=ha&amp;sc_icontent=awssm-1332-b&amp;sc_iplace=ribbon&amp;trk=ha_awssm-1332-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394280" y="3027240"/>
            <a:ext cx="9919440" cy="14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/>
          <a:lstStyle/>
          <a:p>
            <a:pPr algn="ctr">
              <a:lnSpc>
                <a:spcPct val="100000"/>
              </a:lnSpc>
            </a:pPr>
            <a:r>
              <a:t/>
            </a:r>
            <a:br/>
            <a:r>
              <a:rPr lang="en-US" sz="4800" b="1" strike="noStrike" spc="-1">
                <a:solidFill>
                  <a:srgbClr val="DE411B"/>
                </a:solidFill>
                <a:latin typeface="Arial Narrow"/>
                <a:ea typeface="Arial Narrow"/>
              </a:rPr>
              <a:t>Touching the CLOUD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394280" y="5775840"/>
            <a:ext cx="7253280" cy="104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/>
          <a:lstStyle/>
          <a:p>
            <a:pPr>
              <a:lnSpc>
                <a:spcPct val="90000"/>
              </a:lnSpc>
            </a:pPr>
            <a:r>
              <a:rPr lang="en-US" sz="2270" b="1" strike="noStrike" spc="-1">
                <a:solidFill>
                  <a:srgbClr val="000000"/>
                </a:solidFill>
                <a:latin typeface="Arial Narrow"/>
                <a:ea typeface="Arial Narrow"/>
              </a:rPr>
              <a:t>Angajatorii de top - Timisoara </a:t>
            </a:r>
            <a:endParaRPr lang="en-US" sz="2270" b="0" strike="noStrike" spc="-1">
              <a:latin typeface="Arial"/>
            </a:endParaRPr>
          </a:p>
          <a:p>
            <a:pPr>
              <a:lnSpc>
                <a:spcPct val="90000"/>
              </a:lnSpc>
            </a:pPr>
            <a:r>
              <a:rPr lang="en-US" sz="2270" b="1" strike="noStrike" spc="-1">
                <a:solidFill>
                  <a:srgbClr val="000000"/>
                </a:solidFill>
                <a:latin typeface="Arial Narrow"/>
                <a:ea typeface="Arial Narrow"/>
              </a:rPr>
              <a:t>October 2018</a:t>
            </a:r>
            <a:endParaRPr lang="en-US" sz="227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16" name="Picture 215"/>
          <p:cNvPicPr/>
          <p:nvPr/>
        </p:nvPicPr>
        <p:blipFill>
          <a:blip r:embed="rId3"/>
          <a:stretch/>
        </p:blipFill>
        <p:spPr>
          <a:xfrm>
            <a:off x="731520" y="274320"/>
            <a:ext cx="10972080" cy="6071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D4711A"/>
                </a:solidFill>
                <a:latin typeface="Arial Narrow"/>
                <a:ea typeface="Arial Narrow"/>
              </a:rPr>
              <a:t>Serverless</a:t>
            </a: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 computing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914400" y="2103120"/>
            <a:ext cx="10606320" cy="15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Build and run applications without thinking about servers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Why use serverless computing?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Developers can focus on their core product instead of worrying about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managing and operating servers or runtimes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Benefits of serverless computing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no server management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flexible scaling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automated high availability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costs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1" name="CustomShape 5"/>
          <p:cNvSpPr/>
          <p:nvPr/>
        </p:nvSpPr>
        <p:spPr>
          <a:xfrm>
            <a:off x="914400" y="3978360"/>
            <a:ext cx="3656880" cy="266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3"/>
          <a:stretch/>
        </p:blipFill>
        <p:spPr>
          <a:xfrm>
            <a:off x="9066240" y="2194560"/>
            <a:ext cx="2180160" cy="209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Start from vision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005840" y="1920240"/>
            <a:ext cx="9145800" cy="51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 computer on every desk and in every home running Microsoft software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										Bill Gates 1980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Every startup, application should start from a vision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Our vision: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Transform any book or article into audio and translate it to other languages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27" name="Picture 226"/>
          <p:cNvPicPr/>
          <p:nvPr/>
        </p:nvPicPr>
        <p:blipFill>
          <a:blip r:embed="rId3"/>
          <a:stretch/>
        </p:blipFill>
        <p:spPr>
          <a:xfrm>
            <a:off x="8892720" y="2949120"/>
            <a:ext cx="2628000" cy="2628000"/>
          </a:xfrm>
          <a:prstGeom prst="rect">
            <a:avLst/>
          </a:prstGeom>
          <a:ln>
            <a:noFill/>
          </a:ln>
        </p:spPr>
      </p:pic>
      <p:sp>
        <p:nvSpPr>
          <p:cNvPr id="228" name="CustomShape 5"/>
          <p:cNvSpPr/>
          <p:nvPr/>
        </p:nvSpPr>
        <p:spPr>
          <a:xfrm>
            <a:off x="1079640" y="3802320"/>
            <a:ext cx="7223040" cy="51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Amazon  polly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8503920" y="2377440"/>
            <a:ext cx="2856600" cy="285660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983520" y="2011680"/>
            <a:ext cx="5050800" cy="30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Turn text into lifelike speech using deep learning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4" name="CustomShape 5"/>
          <p:cNvSpPr/>
          <p:nvPr/>
        </p:nvSpPr>
        <p:spPr>
          <a:xfrm>
            <a:off x="1188720" y="3200400"/>
            <a:ext cx="5072040" cy="18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NATURAL SOUNDING VOICES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STORE &amp; REDISTRIBUTE SPEECH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REAL-TIME STREAMING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CUSTOMIZE &amp; CONTROL SPEECH OUTPUT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LOW COST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Amazon S3 storage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1188720" y="1920240"/>
            <a:ext cx="78303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Object storage built to store and retrieve any amount of data from anywhere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>
            <a:off x="1391400" y="2588760"/>
            <a:ext cx="5955840" cy="223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</a:t>
            </a: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Unmatched durability, availability and scalability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* comprehensive security and compliance capabilities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* query in place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* flexible management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* most supported by partners, vendors and AWS services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Noto Sans CJK SC Regular"/>
              </a:rPr>
              <a:t>* easy, flexible data transfer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0" name="CustomShape 6"/>
          <p:cNvSpPr/>
          <p:nvPr/>
        </p:nvSpPr>
        <p:spPr>
          <a:xfrm>
            <a:off x="1463040" y="4663440"/>
            <a:ext cx="3526560" cy="159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Use cases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backup and recovery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*data archiving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data lake and big data analytics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hybrid cloud storage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cloud native applications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* disaster recovery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7863840" y="3246120"/>
            <a:ext cx="3044160" cy="95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Dynamo db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45" name="Picture 244"/>
          <p:cNvPicPr/>
          <p:nvPr/>
        </p:nvPicPr>
        <p:blipFill>
          <a:blip r:embed="rId3"/>
          <a:stretch/>
        </p:blipFill>
        <p:spPr>
          <a:xfrm>
            <a:off x="8750880" y="2779920"/>
            <a:ext cx="3044160" cy="105984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822960" y="2468880"/>
            <a:ext cx="8129160" cy="266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Amazon DynamoDB is a nonrelational database that delivers reliable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performance at any scale.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 a new table for your application and let DynamoDB handle the rest.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PERFORMANCE AT SCALE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FULLY MANAGED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ENTERPRISE-READY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lambda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0" name="Picture 249"/>
          <p:cNvPicPr/>
          <p:nvPr/>
        </p:nvPicPr>
        <p:blipFill>
          <a:blip r:embed="rId3"/>
          <a:stretch/>
        </p:blipFill>
        <p:spPr>
          <a:xfrm>
            <a:off x="8647200" y="2429280"/>
            <a:ext cx="2142000" cy="214200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1001880" y="2560320"/>
            <a:ext cx="7449480" cy="180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Run code without thinking about servers. Pay only for the compute time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you consume.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NO SERVERS TO MANAGE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CONTINUOUS SCALING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SUBSECOND METERING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Api gateway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5" name="CustomShape 4"/>
          <p:cNvSpPr/>
          <p:nvPr/>
        </p:nvSpPr>
        <p:spPr>
          <a:xfrm>
            <a:off x="1005840" y="2286000"/>
            <a:ext cx="6964920" cy="352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Create, maintain, and secure APIs at any scale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 API that acts as a “front door” for applications to access data,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business logic, or functionality from your back-end servicesand the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amount of data transferred out.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LOW COST AND EFFICIENT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PERFORMANCE AT ANY SCALE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EASILY MONITOR API ACTIVITY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STREAMLINE API DEVELOPMENT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FLEXIBLE SECURITY CONTROLS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RUN YOUR APIS WITHOUT SERVERS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CREATE RESTFUL API ENDPOINTS FOR EXISTING SERVICES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56" name="Picture 255"/>
          <p:cNvPicPr/>
          <p:nvPr/>
        </p:nvPicPr>
        <p:blipFill>
          <a:blip r:embed="rId3"/>
          <a:stretch/>
        </p:blipFill>
        <p:spPr>
          <a:xfrm>
            <a:off x="9144000" y="2429280"/>
            <a:ext cx="2142000" cy="214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Sns component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60" name="Picture 259"/>
          <p:cNvPicPr/>
          <p:nvPr/>
        </p:nvPicPr>
        <p:blipFill>
          <a:blip r:embed="rId3"/>
          <a:stretch/>
        </p:blipFill>
        <p:spPr>
          <a:xfrm>
            <a:off x="8503920" y="2350080"/>
            <a:ext cx="3044160" cy="3044160"/>
          </a:xfrm>
          <a:prstGeom prst="rect">
            <a:avLst/>
          </a:prstGeom>
          <a:ln>
            <a:noFill/>
          </a:ln>
        </p:spPr>
      </p:pic>
      <p:sp>
        <p:nvSpPr>
          <p:cNvPr id="261" name="CustomShape 4"/>
          <p:cNvSpPr/>
          <p:nvPr/>
        </p:nvSpPr>
        <p:spPr>
          <a:xfrm>
            <a:off x="1091160" y="2103120"/>
            <a:ext cx="7396200" cy="51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Decouple and scale microservices, distributed systems, and serverless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applications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1371600" y="3566160"/>
            <a:ext cx="7054920" cy="137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With SNS, you can use topics to decouple message publishers from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subscribers, fan-out messages to multiple recipients at once,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and eliminate polling in your applications.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SNS supports a variety of subscription types, allowing you to push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messages directly to Amazon Simple Queue Service (SQS) queues,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AWS Lambda functions, and HTTP endpoints. 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Aws translate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65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66" name="Picture 265"/>
          <p:cNvPicPr/>
          <p:nvPr/>
        </p:nvPicPr>
        <p:blipFill>
          <a:blip r:embed="rId3"/>
          <a:stretch/>
        </p:blipFill>
        <p:spPr>
          <a:xfrm>
            <a:off x="8138160" y="2892240"/>
            <a:ext cx="3466080" cy="1313280"/>
          </a:xfrm>
          <a:prstGeom prst="rect">
            <a:avLst/>
          </a:prstGeom>
          <a:ln>
            <a:noFill/>
          </a:ln>
        </p:spPr>
      </p:pic>
      <p:sp>
        <p:nvSpPr>
          <p:cNvPr id="267" name="CustomShape 4"/>
          <p:cNvSpPr/>
          <p:nvPr/>
        </p:nvSpPr>
        <p:spPr>
          <a:xfrm>
            <a:off x="1280160" y="2377440"/>
            <a:ext cx="44121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Natural and accurate language translation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1463040" y="3474720"/>
            <a:ext cx="4997520" cy="94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neural machine translation service that delivers: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fast,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high-quality,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and affordable language translation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1463040" y="5029200"/>
            <a:ext cx="4309920" cy="116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Benefits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Highly Accurate &amp; Continuously Learning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Easy to Integrate into Your Applications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Scalable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agenda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D4711A"/>
                </a:solidFill>
                <a:latin typeface="Arial Narrow"/>
                <a:ea typeface="Arial Narrow"/>
              </a:rPr>
              <a:t>text to speech</a:t>
            </a: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 architecture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73" name="Picture 272"/>
          <p:cNvPicPr/>
          <p:nvPr/>
        </p:nvPicPr>
        <p:blipFill>
          <a:blip r:embed="rId3"/>
          <a:stretch/>
        </p:blipFill>
        <p:spPr>
          <a:xfrm>
            <a:off x="1737360" y="1554480"/>
            <a:ext cx="7881480" cy="530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76" name="CustomShape 3"/>
          <p:cNvSpPr/>
          <p:nvPr/>
        </p:nvSpPr>
        <p:spPr>
          <a:xfrm>
            <a:off x="470880" y="306360"/>
            <a:ext cx="1139904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77" name="Picture 276"/>
          <p:cNvPicPr/>
          <p:nvPr/>
        </p:nvPicPr>
        <p:blipFill>
          <a:blip r:embed="rId3"/>
          <a:stretch/>
        </p:blipFill>
        <p:spPr>
          <a:xfrm>
            <a:off x="2911680" y="1895040"/>
            <a:ext cx="6253920" cy="3748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 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81" name="Picture 280"/>
          <p:cNvPicPr/>
          <p:nvPr/>
        </p:nvPicPr>
        <p:blipFill>
          <a:blip r:embed="rId3"/>
          <a:stretch/>
        </p:blipFill>
        <p:spPr>
          <a:xfrm>
            <a:off x="548640" y="182880"/>
            <a:ext cx="10972080" cy="596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Next steps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85" name="CustomShape 4"/>
          <p:cNvSpPr/>
          <p:nvPr/>
        </p:nvSpPr>
        <p:spPr>
          <a:xfrm>
            <a:off x="1188720" y="2158560"/>
            <a:ext cx="7255800" cy="3958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Real time translator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Convert real time audio into another language audio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;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Could be a very good fit to IoT: smart headset, smartphone app,etc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Amazon Transcribe is an automatic speech recognition (ASR) service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that makes it easy for developers to add speech-to-text capability to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their applications.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Key Features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Easy-to-Read Transcriptions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Recognize Multiple Speakers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Channel Identification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286" name="Picture 285"/>
          <p:cNvPicPr/>
          <p:nvPr/>
        </p:nvPicPr>
        <p:blipFill>
          <a:blip r:embed="rId3"/>
          <a:stretch/>
        </p:blipFill>
        <p:spPr>
          <a:xfrm>
            <a:off x="8412480" y="2468880"/>
            <a:ext cx="3620160" cy="192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review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8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8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Why you should learn cloud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93" name="TextShape 4"/>
          <p:cNvSpPr txBox="1"/>
          <p:nvPr/>
        </p:nvSpPr>
        <p:spPr>
          <a:xfrm>
            <a:off x="1005840" y="1920240"/>
            <a:ext cx="7680960" cy="3958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It is the best option for creating a startup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Perfect suited to test new ideas/solutions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It is already happening better embrace change than resist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Costs – pay per usage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Focus on your business and reuse existing services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Access to services that would be almost impossible to create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Evolve along with the Cloud provider with minimal or no effort</a:t>
            </a:r>
          </a:p>
          <a:p>
            <a:endParaRPr lang="en-US" sz="1800" b="0" strike="noStrike" spc="-1" dirty="0">
              <a:latin typeface="Arial"/>
            </a:endParaRPr>
          </a:p>
          <a:p>
            <a:r>
              <a:rPr lang="en-US" sz="1800" b="0" strike="noStrike" spc="-1" dirty="0">
                <a:latin typeface="Arial"/>
              </a:rPr>
              <a:t>Because probably the cloud providers support your programming language</a:t>
            </a:r>
          </a:p>
          <a:p>
            <a:endParaRPr lang="en-US" sz="1800" b="0" strike="noStrike" spc="-1" dirty="0">
              <a:latin typeface="Arial"/>
            </a:endParaRPr>
          </a:p>
          <a:p>
            <a:endParaRPr lang="en-US" sz="1800" b="0" strike="noStrike" spc="-1" dirty="0">
              <a:latin typeface="Arial"/>
            </a:endParaRPr>
          </a:p>
        </p:txBody>
      </p:sp>
      <p:pic>
        <p:nvPicPr>
          <p:cNvPr id="294" name="Picture 293"/>
          <p:cNvPicPr/>
          <p:nvPr/>
        </p:nvPicPr>
        <p:blipFill>
          <a:blip r:embed="rId3"/>
          <a:stretch/>
        </p:blipFill>
        <p:spPr>
          <a:xfrm>
            <a:off x="8686800" y="1920240"/>
            <a:ext cx="3044880" cy="304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Picture 294"/>
          <p:cNvPicPr/>
          <p:nvPr/>
        </p:nvPicPr>
        <p:blipFill>
          <a:blip r:embed="rId2"/>
          <a:stretch/>
        </p:blipFill>
        <p:spPr>
          <a:xfrm>
            <a:off x="2748600" y="1823040"/>
            <a:ext cx="6685560" cy="319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206880" y="1434240"/>
            <a:ext cx="7420680" cy="15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70000"/>
              </a:lnSpc>
            </a:pPr>
            <a:r>
              <a:rPr lang="en-US" sz="4800" b="1" strike="noStrike" spc="-1">
                <a:solidFill>
                  <a:srgbClr val="000000"/>
                </a:solidFill>
                <a:latin typeface="Arial Narrow"/>
                <a:ea typeface="Arial Narrow"/>
              </a:rPr>
              <a:t>THANK YOU</a:t>
            </a:r>
            <a:endParaRPr lang="en-US" sz="4800" b="0" strike="noStrike" spc="-1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5590080" y="3533040"/>
            <a:ext cx="5037480" cy="44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cap="all" spc="-1">
                <a:solidFill>
                  <a:srgbClr val="DF411C"/>
                </a:solidFill>
                <a:latin typeface="Arial Narrow"/>
                <a:ea typeface="Arial"/>
              </a:rPr>
              <a:t>MIHAI STANGACIU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98" name="CustomShape 3"/>
          <p:cNvSpPr/>
          <p:nvPr/>
        </p:nvSpPr>
        <p:spPr>
          <a:xfrm>
            <a:off x="5590080" y="4888440"/>
            <a:ext cx="5019480" cy="2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Arial"/>
              </a:rPr>
              <a:t>Mihai.Stangaciu@endava.com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9" name="CustomShape 4"/>
          <p:cNvSpPr/>
          <p:nvPr/>
        </p:nvSpPr>
        <p:spPr>
          <a:xfrm>
            <a:off x="5590080" y="3981600"/>
            <a:ext cx="5037480" cy="209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normAutofit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1600" b="1" strike="noStrike" cap="all" spc="-1">
                <a:solidFill>
                  <a:srgbClr val="000000"/>
                </a:solidFill>
                <a:latin typeface="Arial Narrow"/>
                <a:ea typeface="Arial"/>
              </a:rPr>
              <a:t>DEVELOPMENT LEAD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Distributed systems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77" name="CustomShape 4"/>
          <p:cNvSpPr/>
          <p:nvPr/>
        </p:nvSpPr>
        <p:spPr>
          <a:xfrm>
            <a:off x="1369080" y="2322000"/>
            <a:ext cx="5854680" cy="343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Sharing of tasks by different computers which may be in different parts of the globe.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latin typeface="Arial"/>
              </a:rPr>
              <a:t>Distributed systems made possible what Cloud is today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latin typeface="Arial"/>
              </a:rPr>
              <a:t>Advantages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Performance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Reliability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Scalability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>
                <a:latin typeface="Arial"/>
              </a:rPr>
              <a:t>Disadvantages</a:t>
            </a:r>
            <a:endParaRPr lang="en-US" sz="18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Synchronization</a:t>
            </a: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7721280" y="2176560"/>
            <a:ext cx="4228560" cy="331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What is cloud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2" name="CustomShape 4"/>
          <p:cNvSpPr/>
          <p:nvPr/>
        </p:nvSpPr>
        <p:spPr>
          <a:xfrm>
            <a:off x="914400" y="1920240"/>
            <a:ext cx="8755920" cy="352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Simply put, cloud computing is the delivery of computing services—servers, storage,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latin typeface="Arial"/>
              </a:rPr>
              <a:t>databases, networking, software, analytics, intelligence and more—over the Internet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Types of Cloud Computing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Public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Private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Hybrid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Types of Cloud Services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Infrastructure as a service (IaaS)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Platform as a service (PaaS)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 err="1">
                <a:latin typeface="Arial"/>
              </a:rPr>
              <a:t>Serverless</a:t>
            </a:r>
            <a:r>
              <a:rPr lang="en-US" sz="1800" b="0" strike="noStrike" spc="-1" dirty="0">
                <a:latin typeface="Arial"/>
              </a:rPr>
              <a:t> computing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Software as a service (SaaS)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8075160" y="2657160"/>
            <a:ext cx="3809160" cy="2856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Why cloud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1005840" y="2011680"/>
            <a:ext cx="6400440" cy="4388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Advantages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Scalability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Costs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Recovery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Competitive edge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1" strike="noStrike" spc="-1" dirty="0">
                <a:latin typeface="Arial"/>
              </a:rPr>
              <a:t>Amazon perspective about why using Cloud</a:t>
            </a:r>
            <a:endParaRPr lang="en-US" sz="18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Trade capital expense for variable expense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Benefit from massive economies of scale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Stop guessing capacity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Increase speed and agility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Stop spending money on running and maintaining data centers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lang="en-US" sz="1800" b="0" strike="noStrike" spc="-1" dirty="0">
                <a:latin typeface="Arial"/>
              </a:rPr>
              <a:t>Go global in minutes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7323120" y="2377440"/>
            <a:ext cx="4434480" cy="220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Where is cloud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3"/>
          <a:stretch/>
        </p:blipFill>
        <p:spPr>
          <a:xfrm>
            <a:off x="1097280" y="1737360"/>
            <a:ext cx="3044520" cy="11426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4"/>
          <a:stretch/>
        </p:blipFill>
        <p:spPr>
          <a:xfrm>
            <a:off x="4702320" y="2511360"/>
            <a:ext cx="2704320" cy="1694880"/>
          </a:xfrm>
          <a:prstGeom prst="rect">
            <a:avLst/>
          </a:prstGeom>
          <a:ln>
            <a:noFill/>
          </a:ln>
        </p:spPr>
      </p:pic>
      <p:pic>
        <p:nvPicPr>
          <p:cNvPr id="194" name="Picture 193"/>
          <p:cNvPicPr/>
          <p:nvPr/>
        </p:nvPicPr>
        <p:blipFill>
          <a:blip r:embed="rId5"/>
          <a:stretch/>
        </p:blipFill>
        <p:spPr>
          <a:xfrm>
            <a:off x="8321040" y="1654920"/>
            <a:ext cx="2276640" cy="136224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6"/>
          <a:stretch/>
        </p:blipFill>
        <p:spPr>
          <a:xfrm>
            <a:off x="4353480" y="4584240"/>
            <a:ext cx="2961720" cy="154224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7"/>
          <a:stretch/>
        </p:blipFill>
        <p:spPr>
          <a:xfrm>
            <a:off x="8138160" y="3840480"/>
            <a:ext cx="2552040" cy="178992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8"/>
          <a:stretch/>
        </p:blipFill>
        <p:spPr>
          <a:xfrm>
            <a:off x="847080" y="3237120"/>
            <a:ext cx="2456640" cy="293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lang="en-US" sz="3600" b="1" strike="noStrike" cap="all" spc="-1">
                <a:solidFill>
                  <a:srgbClr val="D4711A"/>
                </a:solidFill>
                <a:latin typeface="Arial Narrow"/>
                <a:ea typeface="Arial Narrow"/>
              </a:rPr>
              <a:t>openshift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210680" y="16020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lang="en-US" sz="3600" b="1" strike="noStrike" cap="all" spc="-1">
                <a:solidFill>
                  <a:srgbClr val="DB212E"/>
                </a:solidFill>
                <a:latin typeface="Arial Narrow"/>
                <a:ea typeface="Arial Narrow"/>
              </a:rPr>
              <a:t>Openshift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02" name="Shape 168"/>
          <p:cNvPicPr/>
          <p:nvPr/>
        </p:nvPicPr>
        <p:blipFill>
          <a:blip r:embed="rId3"/>
          <a:stretch/>
        </p:blipFill>
        <p:spPr>
          <a:xfrm>
            <a:off x="303480" y="2330640"/>
            <a:ext cx="2818440" cy="2514240"/>
          </a:xfrm>
          <a:prstGeom prst="rect">
            <a:avLst/>
          </a:prstGeom>
          <a:ln>
            <a:noFill/>
          </a:ln>
        </p:spPr>
      </p:pic>
      <p:sp>
        <p:nvSpPr>
          <p:cNvPr id="203" name="CustomShape 5"/>
          <p:cNvSpPr/>
          <p:nvPr/>
        </p:nvSpPr>
        <p:spPr>
          <a:xfrm>
            <a:off x="3303720" y="320292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Arial Narrow"/>
                <a:ea typeface="Arial Narrow"/>
              </a:rPr>
              <a:t>+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4000" b="0" strike="noStrike" spc="-1">
              <a:latin typeface="Arial"/>
            </a:endParaRPr>
          </a:p>
        </p:txBody>
      </p:sp>
      <p:pic>
        <p:nvPicPr>
          <p:cNvPr id="204" name="Shape 170"/>
          <p:cNvPicPr/>
          <p:nvPr/>
        </p:nvPicPr>
        <p:blipFill>
          <a:blip r:embed="rId4"/>
          <a:stretch/>
        </p:blipFill>
        <p:spPr>
          <a:xfrm>
            <a:off x="4120920" y="2523600"/>
            <a:ext cx="3938760" cy="203796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8217360" y="3157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r>
              <a:rPr lang="en-US" sz="4000" b="0" strike="noStrike" spc="-1">
                <a:solidFill>
                  <a:srgbClr val="000000"/>
                </a:solidFill>
                <a:latin typeface="Arial Narrow"/>
                <a:ea typeface="Arial Narrow"/>
              </a:rPr>
              <a:t>=</a:t>
            </a:r>
            <a:endParaRPr lang="en-US" sz="4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4000" b="0" strike="noStrike" spc="-1">
              <a:latin typeface="Arial"/>
            </a:endParaRPr>
          </a:p>
        </p:txBody>
      </p:sp>
      <p:pic>
        <p:nvPicPr>
          <p:cNvPr id="206" name="Shape 172"/>
          <p:cNvPicPr/>
          <p:nvPr/>
        </p:nvPicPr>
        <p:blipFill>
          <a:blip r:embed="rId5"/>
          <a:stretch/>
        </p:blipFill>
        <p:spPr>
          <a:xfrm>
            <a:off x="9346320" y="2503440"/>
            <a:ext cx="1977480" cy="21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1210680" y="159840"/>
            <a:ext cx="983088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 algn="ctr"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Openshift advantages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303720" y="320256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217360" y="3157200"/>
            <a:ext cx="729720" cy="76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22040" tIns="122040" rIns="122040" bIns="122040" anchor="ctr"/>
          <a:lstStyle/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470880" y="306360"/>
            <a:ext cx="11399040" cy="102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90000" bIns="45000" anchor="b" anchorCtr="1"/>
          <a:lstStyle/>
          <a:p>
            <a:pPr>
              <a:lnSpc>
                <a:spcPct val="70000"/>
              </a:lnSpc>
            </a:pPr>
            <a:r>
              <a:rPr lang="en-US" sz="3600" b="1" strike="noStrike" cap="all" spc="-1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213" name="Shape 172"/>
          <p:cNvPicPr/>
          <p:nvPr/>
        </p:nvPicPr>
        <p:blipFill>
          <a:blip r:embed="rId3"/>
          <a:stretch/>
        </p:blipFill>
        <p:spPr>
          <a:xfrm>
            <a:off x="4090680" y="1816920"/>
            <a:ext cx="4008600" cy="409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704</TotalTime>
  <Words>766</Words>
  <Application>Microsoft Office PowerPoint</Application>
  <PresentationFormat>Widescreen</PresentationFormat>
  <Paragraphs>224</Paragraphs>
  <Slides>27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Arial</vt:lpstr>
      <vt:lpstr>Arial Narrow</vt:lpstr>
      <vt:lpstr>Arial Narrow Bold</vt:lpstr>
      <vt:lpstr>DejaVu Sans</vt:lpstr>
      <vt:lpstr>Noto Sans CJK SC Regular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subject/>
  <dc:creator>Ana Maria Scridon</dc:creator>
  <dc:description/>
  <cp:lastModifiedBy>Mihai Stangaciu</cp:lastModifiedBy>
  <cp:revision>142</cp:revision>
  <cp:lastPrinted>2015-07-09T12:46:33Z</cp:lastPrinted>
  <dcterms:created xsi:type="dcterms:W3CDTF">2017-02-27T09:06:14Z</dcterms:created>
  <dcterms:modified xsi:type="dcterms:W3CDTF">2018-10-12T13:12:06Z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Endava</vt:lpwstr>
  </property>
  <property fmtid="{D5CDD505-2E9C-101B-9397-08002B2CF9AE}" pid="4" name="ContentTypeId">
    <vt:lpwstr>0x01010053FBAAD7C9E6E745B7FEE6CC7DC24E33</vt:lpwstr>
  </property>
  <property fmtid="{D5CDD505-2E9C-101B-9397-08002B2CF9AE}" pid="5" name="HiddenSlides">
    <vt:i4>0</vt:i4>
  </property>
  <property fmtid="{D5CDD505-2E9C-101B-9397-08002B2CF9AE}" pid="6" name="HyperlinksChanged">
    <vt:bool>false</vt:bool>
  </property>
  <property fmtid="{D5CDD505-2E9C-101B-9397-08002B2CF9AE}" pid="7" name="LinksUpToDate">
    <vt:bool>false</vt:bool>
  </property>
  <property fmtid="{D5CDD505-2E9C-101B-9397-08002B2CF9AE}" pid="8" name="MMClips">
    <vt:i4>0</vt:i4>
  </property>
  <property fmtid="{D5CDD505-2E9C-101B-9397-08002B2CF9AE}" pid="9" name="Notes">
    <vt:i4>3</vt:i4>
  </property>
  <property fmtid="{D5CDD505-2E9C-101B-9397-08002B2CF9AE}" pid="10" name="PresentationFormat">
    <vt:lpwstr>Widescreen</vt:lpwstr>
  </property>
  <property fmtid="{D5CDD505-2E9C-101B-9397-08002B2CF9AE}" pid="11" name="ScaleCrop">
    <vt:bool>false</vt:bool>
  </property>
  <property fmtid="{D5CDD505-2E9C-101B-9397-08002B2CF9AE}" pid="12" name="ShareDoc">
    <vt:bool>false</vt:bool>
  </property>
  <property fmtid="{D5CDD505-2E9C-101B-9397-08002B2CF9AE}" pid="13" name="Slides">
    <vt:i4>6</vt:i4>
  </property>
  <property fmtid="{D5CDD505-2E9C-101B-9397-08002B2CF9AE}" pid="14" name="_dlc_DocIdItemGuid">
    <vt:lpwstr>b31bafd3-3c2c-442e-bbbb-25765d6fab2c</vt:lpwstr>
  </property>
</Properties>
</file>